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CA5B-F366-4349-9DF9-19DE15C57CC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B68B6-7DA2-014D-B473-C3649FD32FA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F1FBD8-ADAD-CA48-BDA4-9DF611EE25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7E6051-1ECF-794C-BDE0-240BBF9C8E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5A99F06-4C2A-EB4C-A008-8951E421F327}"/>
              </a:ext>
            </a:extLst>
          </p:cNvPr>
          <p:cNvSpPr>
            <a:spLocks noGrp="1"/>
          </p:cNvSpPr>
          <p:nvPr>
            <p:ph type="sldNum" sz="quarter" idx="12"/>
          </p:nvPr>
        </p:nvSpPr>
        <p:spPr/>
        <p:txBody>
          <a:bodyPr/>
          <a:lstStyle>
            <a:lvl1pPr>
              <a:defRPr/>
            </a:lvl1pPr>
          </a:lstStyle>
          <a:p>
            <a:fld id="{F0DB0F66-1B20-B74A-AED3-EF855653FAD7}" type="slidenum">
              <a:rPr lang="en-US" altLang="en-US"/>
              <a:pPr/>
              <a:t>‹#›</a:t>
            </a:fld>
            <a:endParaRPr lang="en-US" altLang="en-US"/>
          </a:p>
        </p:txBody>
      </p:sp>
    </p:spTree>
    <p:extLst>
      <p:ext uri="{BB962C8B-B14F-4D97-AF65-F5344CB8AC3E}">
        <p14:creationId xmlns:p14="http://schemas.microsoft.com/office/powerpoint/2010/main" val="296640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671E-0173-AB42-96B4-F2497B909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047CC-89C6-A246-B770-A00C61097D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0A79A-2BAB-2F46-9278-3432BD44327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1DAAC7-D9EF-7C41-9D07-BBC9404246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54DF7E2-91E1-654C-949E-AE4AB3720BDA}"/>
              </a:ext>
            </a:extLst>
          </p:cNvPr>
          <p:cNvSpPr>
            <a:spLocks noGrp="1"/>
          </p:cNvSpPr>
          <p:nvPr>
            <p:ph type="sldNum" sz="quarter" idx="12"/>
          </p:nvPr>
        </p:nvSpPr>
        <p:spPr/>
        <p:txBody>
          <a:bodyPr/>
          <a:lstStyle>
            <a:lvl1pPr>
              <a:defRPr/>
            </a:lvl1pPr>
          </a:lstStyle>
          <a:p>
            <a:fld id="{83FC6C13-29DC-534A-ADC3-91274179B15F}" type="slidenum">
              <a:rPr lang="en-US" altLang="en-US"/>
              <a:pPr/>
              <a:t>‹#›</a:t>
            </a:fld>
            <a:endParaRPr lang="en-US" altLang="en-US"/>
          </a:p>
        </p:txBody>
      </p:sp>
    </p:spTree>
    <p:extLst>
      <p:ext uri="{BB962C8B-B14F-4D97-AF65-F5344CB8AC3E}">
        <p14:creationId xmlns:p14="http://schemas.microsoft.com/office/powerpoint/2010/main" val="291638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22693-618D-D048-A898-E9C2E6BAAF0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7EBAB-2284-F149-9CF1-E84718A1434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605DC-1131-6244-B9C5-C27088BB554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C6896F1-0BEF-6E47-A584-DCBD6163F3D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6F5E2F-AB29-AA4B-80F0-E56CA7392661}"/>
              </a:ext>
            </a:extLst>
          </p:cNvPr>
          <p:cNvSpPr>
            <a:spLocks noGrp="1"/>
          </p:cNvSpPr>
          <p:nvPr>
            <p:ph type="sldNum" sz="quarter" idx="12"/>
          </p:nvPr>
        </p:nvSpPr>
        <p:spPr/>
        <p:txBody>
          <a:bodyPr/>
          <a:lstStyle>
            <a:lvl1pPr>
              <a:defRPr/>
            </a:lvl1pPr>
          </a:lstStyle>
          <a:p>
            <a:fld id="{6A78EEA6-835B-DB4B-B9A7-2D2D1786D571}" type="slidenum">
              <a:rPr lang="en-US" altLang="en-US"/>
              <a:pPr/>
              <a:t>‹#›</a:t>
            </a:fld>
            <a:endParaRPr lang="en-US" altLang="en-US"/>
          </a:p>
        </p:txBody>
      </p:sp>
    </p:spTree>
    <p:extLst>
      <p:ext uri="{BB962C8B-B14F-4D97-AF65-F5344CB8AC3E}">
        <p14:creationId xmlns:p14="http://schemas.microsoft.com/office/powerpoint/2010/main" val="141277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9E44-C58B-AE40-9B86-1F14A6A71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66A94-A74A-EC49-8AFD-1BA50D2B13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D50EF-1C07-B944-9928-82147FAF8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7135062-CB68-3747-BD1F-91A736E9C4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5FCF5D-42CC-1346-9751-1825CB7C38AC}"/>
              </a:ext>
            </a:extLst>
          </p:cNvPr>
          <p:cNvSpPr>
            <a:spLocks noGrp="1"/>
          </p:cNvSpPr>
          <p:nvPr>
            <p:ph type="sldNum" sz="quarter" idx="12"/>
          </p:nvPr>
        </p:nvSpPr>
        <p:spPr/>
        <p:txBody>
          <a:bodyPr/>
          <a:lstStyle>
            <a:lvl1pPr>
              <a:defRPr/>
            </a:lvl1pPr>
          </a:lstStyle>
          <a:p>
            <a:fld id="{E74A1EAA-AD60-B241-9447-D960F62F2459}" type="slidenum">
              <a:rPr lang="en-US" altLang="en-US"/>
              <a:pPr/>
              <a:t>‹#›</a:t>
            </a:fld>
            <a:endParaRPr lang="en-US" altLang="en-US"/>
          </a:p>
        </p:txBody>
      </p:sp>
    </p:spTree>
    <p:extLst>
      <p:ext uri="{BB962C8B-B14F-4D97-AF65-F5344CB8AC3E}">
        <p14:creationId xmlns:p14="http://schemas.microsoft.com/office/powerpoint/2010/main" val="233446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1909-2799-C449-941A-3B38C3FD994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2437B5-70A5-3443-9A13-D2A4A31BF86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7BDAC46-AF0F-7E45-9F56-5735F915D7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24B8CCF-7679-4A49-85A2-D792259BD9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BF070D-48BA-5845-A47E-1BBFFA2DAE27}"/>
              </a:ext>
            </a:extLst>
          </p:cNvPr>
          <p:cNvSpPr>
            <a:spLocks noGrp="1"/>
          </p:cNvSpPr>
          <p:nvPr>
            <p:ph type="sldNum" sz="quarter" idx="12"/>
          </p:nvPr>
        </p:nvSpPr>
        <p:spPr/>
        <p:txBody>
          <a:bodyPr/>
          <a:lstStyle>
            <a:lvl1pPr>
              <a:defRPr/>
            </a:lvl1pPr>
          </a:lstStyle>
          <a:p>
            <a:fld id="{6CB6580B-6BE0-004D-8F2F-75056A08FF38}" type="slidenum">
              <a:rPr lang="en-US" altLang="en-US"/>
              <a:pPr/>
              <a:t>‹#›</a:t>
            </a:fld>
            <a:endParaRPr lang="en-US" altLang="en-US"/>
          </a:p>
        </p:txBody>
      </p:sp>
    </p:spTree>
    <p:extLst>
      <p:ext uri="{BB962C8B-B14F-4D97-AF65-F5344CB8AC3E}">
        <p14:creationId xmlns:p14="http://schemas.microsoft.com/office/powerpoint/2010/main" val="268699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E80E-2846-674A-A799-90F77890D4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D736B-CA5E-1D4F-9684-4293FCB97EC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BC6A1F-58DA-574E-B1B8-E96B9ACC1C3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6D4795-8B07-C948-88BC-2183057C7CC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F283F0-9E1D-C54E-BF93-B4E91BB4C1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23E99A0-9FC2-AD4C-A148-F38D5DA8AC74}"/>
              </a:ext>
            </a:extLst>
          </p:cNvPr>
          <p:cNvSpPr>
            <a:spLocks noGrp="1"/>
          </p:cNvSpPr>
          <p:nvPr>
            <p:ph type="sldNum" sz="quarter" idx="12"/>
          </p:nvPr>
        </p:nvSpPr>
        <p:spPr/>
        <p:txBody>
          <a:bodyPr/>
          <a:lstStyle>
            <a:lvl1pPr>
              <a:defRPr/>
            </a:lvl1pPr>
          </a:lstStyle>
          <a:p>
            <a:fld id="{E5473CFB-FB61-1343-9807-90D3ADD22312}" type="slidenum">
              <a:rPr lang="en-US" altLang="en-US"/>
              <a:pPr/>
              <a:t>‹#›</a:t>
            </a:fld>
            <a:endParaRPr lang="en-US" altLang="en-US"/>
          </a:p>
        </p:txBody>
      </p:sp>
    </p:spTree>
    <p:extLst>
      <p:ext uri="{BB962C8B-B14F-4D97-AF65-F5344CB8AC3E}">
        <p14:creationId xmlns:p14="http://schemas.microsoft.com/office/powerpoint/2010/main" val="152353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E4E0-88A7-D44B-9AE7-6E387A53DF3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B7FBD2-FD04-3B4C-8F89-2BA361EE6A4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4CE23C-D62E-AA48-8A68-24E68EB0EE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0BF01-0200-E548-BAA4-BFDAB853F06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BFEFC0-7CD9-D54B-8DB2-DB2BB649D61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C4B038-7F92-A34C-A065-FB31A918D07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2173542-02AC-5B48-9D73-5D9B1CEB8DE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1176184-0938-D440-962F-3D85AE0C09C8}"/>
              </a:ext>
            </a:extLst>
          </p:cNvPr>
          <p:cNvSpPr>
            <a:spLocks noGrp="1"/>
          </p:cNvSpPr>
          <p:nvPr>
            <p:ph type="sldNum" sz="quarter" idx="12"/>
          </p:nvPr>
        </p:nvSpPr>
        <p:spPr/>
        <p:txBody>
          <a:bodyPr/>
          <a:lstStyle>
            <a:lvl1pPr>
              <a:defRPr/>
            </a:lvl1pPr>
          </a:lstStyle>
          <a:p>
            <a:fld id="{E991B5E5-87AA-C84F-9218-8032517A9A7C}" type="slidenum">
              <a:rPr lang="en-US" altLang="en-US"/>
              <a:pPr/>
              <a:t>‹#›</a:t>
            </a:fld>
            <a:endParaRPr lang="en-US" altLang="en-US"/>
          </a:p>
        </p:txBody>
      </p:sp>
    </p:spTree>
    <p:extLst>
      <p:ext uri="{BB962C8B-B14F-4D97-AF65-F5344CB8AC3E}">
        <p14:creationId xmlns:p14="http://schemas.microsoft.com/office/powerpoint/2010/main" val="426303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515A-7022-4241-A68C-368DFBA99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24FA79-DCD8-524B-BF50-47B5FCD2B5F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E566A40-F84A-2046-BFE4-42A1C3E2A8B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D34EBAE-C19B-EF48-BFAE-B9B9CBF2AE4E}"/>
              </a:ext>
            </a:extLst>
          </p:cNvPr>
          <p:cNvSpPr>
            <a:spLocks noGrp="1"/>
          </p:cNvSpPr>
          <p:nvPr>
            <p:ph type="sldNum" sz="quarter" idx="12"/>
          </p:nvPr>
        </p:nvSpPr>
        <p:spPr/>
        <p:txBody>
          <a:bodyPr/>
          <a:lstStyle>
            <a:lvl1pPr>
              <a:defRPr/>
            </a:lvl1pPr>
          </a:lstStyle>
          <a:p>
            <a:fld id="{770FB4AB-A26F-3F46-9C07-3B3A19F17EF9}" type="slidenum">
              <a:rPr lang="en-US" altLang="en-US"/>
              <a:pPr/>
              <a:t>‹#›</a:t>
            </a:fld>
            <a:endParaRPr lang="en-US" altLang="en-US"/>
          </a:p>
        </p:txBody>
      </p:sp>
    </p:spTree>
    <p:extLst>
      <p:ext uri="{BB962C8B-B14F-4D97-AF65-F5344CB8AC3E}">
        <p14:creationId xmlns:p14="http://schemas.microsoft.com/office/powerpoint/2010/main" val="424609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AE7F3-AE36-1C4D-AEE6-0FB424C5294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33FBD51-730C-9444-8321-9D30A828081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E2BD04F-0A9E-8A41-995B-FEC8486D41A4}"/>
              </a:ext>
            </a:extLst>
          </p:cNvPr>
          <p:cNvSpPr>
            <a:spLocks noGrp="1"/>
          </p:cNvSpPr>
          <p:nvPr>
            <p:ph type="sldNum" sz="quarter" idx="12"/>
          </p:nvPr>
        </p:nvSpPr>
        <p:spPr/>
        <p:txBody>
          <a:bodyPr/>
          <a:lstStyle>
            <a:lvl1pPr>
              <a:defRPr/>
            </a:lvl1pPr>
          </a:lstStyle>
          <a:p>
            <a:fld id="{6E499AAB-3D5F-824E-A43E-EF8C26C3228F}" type="slidenum">
              <a:rPr lang="en-US" altLang="en-US"/>
              <a:pPr/>
              <a:t>‹#›</a:t>
            </a:fld>
            <a:endParaRPr lang="en-US" altLang="en-US"/>
          </a:p>
        </p:txBody>
      </p:sp>
    </p:spTree>
    <p:extLst>
      <p:ext uri="{BB962C8B-B14F-4D97-AF65-F5344CB8AC3E}">
        <p14:creationId xmlns:p14="http://schemas.microsoft.com/office/powerpoint/2010/main" val="389134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200E-1AFF-DD46-8E05-E7AB2246C9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833751-231F-1041-9120-7E824EB26A6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D69CA-2F9E-F94E-99F9-7EBACEE37D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47309E-F414-DD4F-A3FB-076358B0EB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CF17069-4F81-5C42-9892-D6116A73DA3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A2350F-CE98-044B-946B-E2667D535CEF}"/>
              </a:ext>
            </a:extLst>
          </p:cNvPr>
          <p:cNvSpPr>
            <a:spLocks noGrp="1"/>
          </p:cNvSpPr>
          <p:nvPr>
            <p:ph type="sldNum" sz="quarter" idx="12"/>
          </p:nvPr>
        </p:nvSpPr>
        <p:spPr/>
        <p:txBody>
          <a:bodyPr/>
          <a:lstStyle>
            <a:lvl1pPr>
              <a:defRPr/>
            </a:lvl1pPr>
          </a:lstStyle>
          <a:p>
            <a:fld id="{5BCBE314-8CFE-A24A-83B5-4F10ACDDBAC7}" type="slidenum">
              <a:rPr lang="en-US" altLang="en-US"/>
              <a:pPr/>
              <a:t>‹#›</a:t>
            </a:fld>
            <a:endParaRPr lang="en-US" altLang="en-US"/>
          </a:p>
        </p:txBody>
      </p:sp>
    </p:spTree>
    <p:extLst>
      <p:ext uri="{BB962C8B-B14F-4D97-AF65-F5344CB8AC3E}">
        <p14:creationId xmlns:p14="http://schemas.microsoft.com/office/powerpoint/2010/main" val="29236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FBF6-43EF-9542-9258-0CF091137A2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FB978-6189-5C42-9FD8-99752C8D5DD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BA9F9B-8817-AB46-B46A-6E0778CAA2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445BBB-56FD-9945-9F00-50698E25FD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2130923-851F-9E4C-990D-1750B7FFB38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DDCBC73-7288-F841-ACFF-D2434A3D635F}"/>
              </a:ext>
            </a:extLst>
          </p:cNvPr>
          <p:cNvSpPr>
            <a:spLocks noGrp="1"/>
          </p:cNvSpPr>
          <p:nvPr>
            <p:ph type="sldNum" sz="quarter" idx="12"/>
          </p:nvPr>
        </p:nvSpPr>
        <p:spPr/>
        <p:txBody>
          <a:bodyPr/>
          <a:lstStyle>
            <a:lvl1pPr>
              <a:defRPr/>
            </a:lvl1pPr>
          </a:lstStyle>
          <a:p>
            <a:fld id="{FD45D9D5-23A3-B44C-8E8E-8EA12D954F92}" type="slidenum">
              <a:rPr lang="en-US" altLang="en-US"/>
              <a:pPr/>
              <a:t>‹#›</a:t>
            </a:fld>
            <a:endParaRPr lang="en-US" altLang="en-US"/>
          </a:p>
        </p:txBody>
      </p:sp>
    </p:spTree>
    <p:extLst>
      <p:ext uri="{BB962C8B-B14F-4D97-AF65-F5344CB8AC3E}">
        <p14:creationId xmlns:p14="http://schemas.microsoft.com/office/powerpoint/2010/main" val="254371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23FF93-64E9-914B-A834-46A32BDF495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20AC1E-E725-5548-8AF3-42147916182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7A9C8D-73C9-E74C-BA08-65F5CD3203D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6D9D4DC-F3BE-2549-98E9-8CBE13D1F03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7C1DC4E-B51C-4647-971F-AAC4FA39409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FA4F55E-B821-8C4C-8838-D6AE93DB9E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61BC8BA-73A9-7D4E-BEB1-DE2F18BDB05F}"/>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2F61ABC5-489B-454B-B80F-0421FB979E9B}"/>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Naomi1">
            <a:extLst>
              <a:ext uri="{FF2B5EF4-FFF2-40B4-BE49-F238E27FC236}">
                <a16:creationId xmlns:a16="http://schemas.microsoft.com/office/drawing/2014/main" id="{2C736E8B-0BBB-954A-8428-10D98F639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803F08C3-A736-3841-8D74-F65284A3CC1E}"/>
              </a:ext>
            </a:extLst>
          </p:cNvPr>
          <p:cNvSpPr txBox="1">
            <a:spLocks noChangeArrowheads="1"/>
          </p:cNvSpPr>
          <p:nvPr/>
        </p:nvSpPr>
        <p:spPr bwMode="auto">
          <a:xfrm>
            <a:off x="4953000" y="2162175"/>
            <a:ext cx="37909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A Mentor</a:t>
            </a:r>
            <a:endParaRPr lang="en-US" altLang="en-US"/>
          </a:p>
        </p:txBody>
      </p:sp>
      <p:sp>
        <p:nvSpPr>
          <p:cNvPr id="2054" name="Text Box 6">
            <a:extLst>
              <a:ext uri="{FF2B5EF4-FFF2-40B4-BE49-F238E27FC236}">
                <a16:creationId xmlns:a16="http://schemas.microsoft.com/office/drawing/2014/main" id="{B71D4CA1-70D2-5146-B52C-85936527162E}"/>
              </a:ext>
            </a:extLst>
          </p:cNvPr>
          <p:cNvSpPr txBox="1">
            <a:spLocks noChangeArrowheads="1"/>
          </p:cNvSpPr>
          <p:nvPr/>
        </p:nvSpPr>
        <p:spPr bwMode="auto">
          <a:xfrm>
            <a:off x="4800600" y="2286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Naomi </a:t>
            </a:r>
            <a:br>
              <a:rPr lang="en-US" altLang="en-US">
                <a:solidFill>
                  <a:srgbClr val="FFFFFF"/>
                </a:solidFill>
                <a:latin typeface="Trajan Pro" pitchFamily="18" charset="0"/>
              </a:rPr>
            </a:br>
            <a:r>
              <a:rPr lang="en-US" altLang="en-US">
                <a:solidFill>
                  <a:srgbClr val="FFFFFF"/>
                </a:solidFill>
                <a:latin typeface="Trajan Pro" pitchFamily="18" charset="0"/>
              </a:rPr>
              <a:t>and me</a:t>
            </a:r>
            <a:endParaRPr lang="en-US" altLang="en-US"/>
          </a:p>
        </p:txBody>
      </p:sp>
      <p:grpSp>
        <p:nvGrpSpPr>
          <p:cNvPr id="2055" name="Group 7">
            <a:extLst>
              <a:ext uri="{FF2B5EF4-FFF2-40B4-BE49-F238E27FC236}">
                <a16:creationId xmlns:a16="http://schemas.microsoft.com/office/drawing/2014/main" id="{DFE9C3F5-4D46-2543-A07A-BE66ACAAD49B}"/>
              </a:ext>
            </a:extLst>
          </p:cNvPr>
          <p:cNvGrpSpPr>
            <a:grpSpLocks/>
          </p:cNvGrpSpPr>
          <p:nvPr/>
        </p:nvGrpSpPr>
        <p:grpSpPr bwMode="auto">
          <a:xfrm>
            <a:off x="7696200" y="5486400"/>
            <a:ext cx="1447800" cy="1038225"/>
            <a:chOff x="13890" y="9555"/>
            <a:chExt cx="1875" cy="1634"/>
          </a:xfrm>
        </p:grpSpPr>
        <p:sp>
          <p:nvSpPr>
            <p:cNvPr id="2056" name="Text Box 8">
              <a:extLst>
                <a:ext uri="{FF2B5EF4-FFF2-40B4-BE49-F238E27FC236}">
                  <a16:creationId xmlns:a16="http://schemas.microsoft.com/office/drawing/2014/main" id="{9CBF7D60-0367-7B4B-8FE9-47FB214F0C96}"/>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3</a:t>
              </a:r>
              <a:endParaRPr lang="en-US" altLang="en-US"/>
            </a:p>
          </p:txBody>
        </p:sp>
        <p:sp>
          <p:nvSpPr>
            <p:cNvPr id="2057" name="Text Box 9">
              <a:extLst>
                <a:ext uri="{FF2B5EF4-FFF2-40B4-BE49-F238E27FC236}">
                  <a16:creationId xmlns:a16="http://schemas.microsoft.com/office/drawing/2014/main" id="{A8E4FFC1-346C-DD4A-93BE-3B7157AF6879}"/>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8" name="Text Box 10">
            <a:extLst>
              <a:ext uri="{FF2B5EF4-FFF2-40B4-BE49-F238E27FC236}">
                <a16:creationId xmlns:a16="http://schemas.microsoft.com/office/drawing/2014/main" id="{942C0F17-7113-FB44-8D65-957D0FD7034F}"/>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5AF949D-90F7-4844-B624-DD3D566E8992}"/>
              </a:ext>
            </a:extLst>
          </p:cNvPr>
          <p:cNvSpPr>
            <a:spLocks noGrp="1" noChangeArrowheads="1"/>
          </p:cNvSpPr>
          <p:nvPr>
            <p:ph type="title"/>
          </p:nvPr>
        </p:nvSpPr>
        <p:spPr/>
        <p:txBody>
          <a:bodyPr/>
          <a:lstStyle/>
          <a:p>
            <a:endParaRPr lang="en-US" altLang="en-US"/>
          </a:p>
        </p:txBody>
      </p:sp>
      <p:sp>
        <p:nvSpPr>
          <p:cNvPr id="11267" name="Rectangle 3">
            <a:extLst>
              <a:ext uri="{FF2B5EF4-FFF2-40B4-BE49-F238E27FC236}">
                <a16:creationId xmlns:a16="http://schemas.microsoft.com/office/drawing/2014/main" id="{AA3F0027-BF5A-AB4C-84FA-DA49FB9C574A}"/>
              </a:ext>
            </a:extLst>
          </p:cNvPr>
          <p:cNvSpPr>
            <a:spLocks noGrp="1" noChangeArrowheads="1"/>
          </p:cNvSpPr>
          <p:nvPr>
            <p:ph type="body" idx="1"/>
          </p:nvPr>
        </p:nvSpPr>
        <p:spPr>
          <a:xfrm>
            <a:off x="457200" y="1600200"/>
            <a:ext cx="6172200" cy="4525963"/>
          </a:xfrm>
        </p:spPr>
        <p:txBody>
          <a:bodyPr/>
          <a:lstStyle/>
          <a:p>
            <a:pPr>
              <a:lnSpc>
                <a:spcPct val="120000"/>
              </a:lnSpc>
              <a:buFontTx/>
              <a:buNone/>
            </a:pPr>
            <a:r>
              <a:rPr lang="en-US" altLang="en-US" sz="2800">
                <a:latin typeface="Gill Sans MT" panose="020B0502020104020203" pitchFamily="34" charset="77"/>
              </a:rPr>
              <a:t>   8. What joyous event took place that lifted Naomi’s spirits? </a:t>
            </a:r>
            <a:r>
              <a:rPr lang="en-US" altLang="en-US" sz="2000">
                <a:latin typeface="Gill Sans MT" panose="020B0502020104020203" pitchFamily="34" charset="77"/>
              </a:rPr>
              <a:t>(Ruth 4:13-17)</a:t>
            </a:r>
          </a:p>
        </p:txBody>
      </p:sp>
      <p:pic>
        <p:nvPicPr>
          <p:cNvPr id="11268" name="Picture 4" descr="Naomi2">
            <a:extLst>
              <a:ext uri="{FF2B5EF4-FFF2-40B4-BE49-F238E27FC236}">
                <a16:creationId xmlns:a16="http://schemas.microsoft.com/office/drawing/2014/main" id="{2E411427-5C21-5A46-A161-4AC40BEF2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E9F58DEB-6B27-B447-9544-508F8084417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pic>
        <p:nvPicPr>
          <p:cNvPr id="11270" name="Picture 6" descr="f212074_2850">
            <a:extLst>
              <a:ext uri="{FF2B5EF4-FFF2-40B4-BE49-F238E27FC236}">
                <a16:creationId xmlns:a16="http://schemas.microsoft.com/office/drawing/2014/main" id="{1D098780-E010-0F4A-A3C9-EBF6F9E3C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563" y="1066800"/>
            <a:ext cx="2230437"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2BFD39B9-F548-E449-A70C-317C25043911}"/>
              </a:ext>
            </a:extLst>
          </p:cNvPr>
          <p:cNvSpPr>
            <a:spLocks noGrp="1" noChangeArrowheads="1"/>
          </p:cNvSpPr>
          <p:nvPr>
            <p:ph type="body" idx="1"/>
          </p:nvPr>
        </p:nvSpPr>
        <p:spPr>
          <a:xfrm>
            <a:off x="457200" y="1295400"/>
            <a:ext cx="6248400" cy="4525963"/>
          </a:xfrm>
        </p:spPr>
        <p:txBody>
          <a:bodyPr/>
          <a:lstStyle/>
          <a:p>
            <a:pPr>
              <a:buFontTx/>
              <a:buNone/>
            </a:pPr>
            <a:r>
              <a:rPr lang="en-US" altLang="en-US" b="1" u="sng">
                <a:solidFill>
                  <a:srgbClr val="336600"/>
                </a:solidFill>
                <a:latin typeface="Gill Sans MT" panose="020B0502020104020203" pitchFamily="34" charset="77"/>
              </a:rPr>
              <a:t>Words for Today </a:t>
            </a:r>
          </a:p>
          <a:p>
            <a:pPr>
              <a:lnSpc>
                <a:spcPct val="40000"/>
              </a:lnSpc>
              <a:buFontTx/>
              <a:buNone/>
            </a:pPr>
            <a:r>
              <a:rPr lang="en-US" altLang="en-US" u="sng">
                <a:solidFill>
                  <a:srgbClr val="336600"/>
                </a:solidFill>
                <a:latin typeface="Gill Sans MT" panose="020B0502020104020203" pitchFamily="34" charset="77"/>
              </a:rPr>
              <a:t> </a:t>
            </a:r>
          </a:p>
          <a:p>
            <a:pPr>
              <a:buFontTx/>
              <a:buNone/>
            </a:pPr>
            <a:r>
              <a:rPr lang="en-US" altLang="en-US" sz="2800">
                <a:latin typeface="Gill Sans MT" panose="020B0502020104020203" pitchFamily="34" charset="77"/>
              </a:rPr>
              <a:t>9</a:t>
            </a:r>
            <a:r>
              <a:rPr lang="en-US" altLang="en-US">
                <a:latin typeface="Gill Sans MT" panose="020B0502020104020203" pitchFamily="34" charset="77"/>
              </a:rPr>
              <a:t>. </a:t>
            </a:r>
            <a:r>
              <a:rPr lang="en-US" altLang="en-US" sz="2800">
                <a:latin typeface="Gill Sans MT" panose="020B0502020104020203" pitchFamily="34" charset="77"/>
              </a:rPr>
              <a:t>What can I learn from Naomi that may help me to build a good relationship with my mother-in-law, daughter in-law, or other relative? How important is this?</a:t>
            </a:r>
          </a:p>
          <a:p>
            <a:pPr>
              <a:lnSpc>
                <a:spcPct val="3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10. What are three life skills I have learned that I can use to mentor others? As a mentor, who is one person I will support and encourage?</a:t>
            </a:r>
          </a:p>
        </p:txBody>
      </p:sp>
      <p:pic>
        <p:nvPicPr>
          <p:cNvPr id="12292" name="Picture 4" descr="Naomi2">
            <a:extLst>
              <a:ext uri="{FF2B5EF4-FFF2-40B4-BE49-F238E27FC236}">
                <a16:creationId xmlns:a16="http://schemas.microsoft.com/office/drawing/2014/main" id="{55C0C927-55F6-9344-862B-98D09A1DD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77BF74E2-155D-E74B-8625-759061AC2AF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pic>
        <p:nvPicPr>
          <p:cNvPr id="12294" name="Picture 6" descr="f212074_2850">
            <a:extLst>
              <a:ext uri="{FF2B5EF4-FFF2-40B4-BE49-F238E27FC236}">
                <a16:creationId xmlns:a16="http://schemas.microsoft.com/office/drawing/2014/main" id="{87621CC5-2F67-0041-9AC7-301E85F85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63" y="1066800"/>
            <a:ext cx="2344737"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7F10258-B5C5-274B-889F-B570F690E71E}"/>
              </a:ext>
            </a:extLst>
          </p:cNvPr>
          <p:cNvSpPr>
            <a:spLocks noGrp="1" noChangeArrowheads="1"/>
          </p:cNvSpPr>
          <p:nvPr>
            <p:ph type="body" idx="1"/>
          </p:nvPr>
        </p:nvSpPr>
        <p:spPr>
          <a:xfrm>
            <a:off x="381000" y="1341438"/>
            <a:ext cx="6248400" cy="4525962"/>
          </a:xfrm>
        </p:spPr>
        <p:txBody>
          <a:bodyPr/>
          <a:lstStyle/>
          <a:p>
            <a:pPr marL="533400" indent="-533400">
              <a:lnSpc>
                <a:spcPct val="90000"/>
              </a:lnSpc>
              <a:buFontTx/>
              <a:buNone/>
            </a:pPr>
            <a:r>
              <a:rPr lang="en-US" altLang="en-US" b="1" u="sng">
                <a:solidFill>
                  <a:srgbClr val="336600"/>
                </a:solidFill>
                <a:latin typeface="Gill Sans MT" panose="020B0502020104020203" pitchFamily="34" charset="77"/>
              </a:rPr>
              <a:t>Questions for Discussion</a:t>
            </a:r>
          </a:p>
          <a:p>
            <a:pPr marL="533400" indent="-533400">
              <a:lnSpc>
                <a:spcPct val="90000"/>
              </a:lnSpc>
            </a:pPr>
            <a:endParaRPr lang="en-US" altLang="en-US" sz="2800">
              <a:latin typeface="Gill Sans MT" panose="020B0502020104020203" pitchFamily="34" charset="77"/>
            </a:endParaRPr>
          </a:p>
          <a:p>
            <a:pPr marL="533400" indent="-533400">
              <a:lnSpc>
                <a:spcPct val="90000"/>
              </a:lnSpc>
              <a:buFontTx/>
              <a:buAutoNum type="arabicPeriod"/>
            </a:pPr>
            <a:r>
              <a:rPr lang="en-US" altLang="en-US" sz="2800">
                <a:latin typeface="Gill Sans MT" panose="020B0502020104020203" pitchFamily="34" charset="77"/>
              </a:rPr>
              <a:t>Was it right for Naomi to say, “The Almighty hath dealt very bitterly with me”? Explain why, or why not.</a:t>
            </a:r>
          </a:p>
          <a:p>
            <a:pPr marL="533400" indent="-533400">
              <a:lnSpc>
                <a:spcPct val="90000"/>
              </a:lnSpc>
              <a:buFontTx/>
              <a:buNone/>
            </a:pPr>
            <a:endParaRPr lang="en-US" altLang="en-US" sz="2800">
              <a:latin typeface="Gill Sans MT" panose="020B0502020104020203" pitchFamily="34" charset="77"/>
            </a:endParaRPr>
          </a:p>
          <a:p>
            <a:pPr marL="533400" indent="-533400">
              <a:lnSpc>
                <a:spcPct val="90000"/>
              </a:lnSpc>
              <a:buFontTx/>
              <a:buNone/>
            </a:pPr>
            <a:r>
              <a:rPr lang="en-US" altLang="en-US" sz="2800">
                <a:latin typeface="Gill Sans MT" panose="020B0502020104020203" pitchFamily="34" charset="77"/>
              </a:rPr>
              <a:t>2.  Widows often say they feel “like a fifth wheel” in mixed social groups. Would it be best for them to fellowship mainly with other women who understand their problems? Explain.</a:t>
            </a:r>
          </a:p>
        </p:txBody>
      </p:sp>
      <p:pic>
        <p:nvPicPr>
          <p:cNvPr id="13316" name="Picture 4" descr="Naomi2">
            <a:extLst>
              <a:ext uri="{FF2B5EF4-FFF2-40B4-BE49-F238E27FC236}">
                <a16:creationId xmlns:a16="http://schemas.microsoft.com/office/drawing/2014/main" id="{3DEEE6F9-BE4D-2C49-8176-BE61556FE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DA28B8F4-D96A-024F-9FC6-FFD96CFD1C8E}"/>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pic>
        <p:nvPicPr>
          <p:cNvPr id="13318" name="Picture 6" descr="f212074_2850">
            <a:extLst>
              <a:ext uri="{FF2B5EF4-FFF2-40B4-BE49-F238E27FC236}">
                <a16:creationId xmlns:a16="http://schemas.microsoft.com/office/drawing/2014/main" id="{CD513B24-FE3A-ED4E-B843-FAF97DC43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066800"/>
            <a:ext cx="2476500" cy="330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0DBC531-E617-EE4E-AC39-32E11BAE3661}"/>
              </a:ext>
            </a:extLst>
          </p:cNvPr>
          <p:cNvSpPr>
            <a:spLocks noGrp="1" noChangeArrowheads="1"/>
          </p:cNvSpPr>
          <p:nvPr>
            <p:ph type="body" idx="1"/>
          </p:nvPr>
        </p:nvSpPr>
        <p:spPr>
          <a:xfrm>
            <a:off x="457200" y="1371600"/>
            <a:ext cx="6248400" cy="4525963"/>
          </a:xfrm>
        </p:spPr>
        <p:txBody>
          <a:bodyPr/>
          <a:lstStyle/>
          <a:p>
            <a:pPr>
              <a:lnSpc>
                <a:spcPct val="90000"/>
              </a:lnSpc>
              <a:buFontTx/>
              <a:buNone/>
            </a:pPr>
            <a:r>
              <a:rPr lang="en-US" altLang="en-US" b="1">
                <a:solidFill>
                  <a:srgbClr val="336600"/>
                </a:solidFill>
                <a:latin typeface="Gill Sans MT" panose="020B0502020104020203" pitchFamily="34" charset="77"/>
              </a:rPr>
              <a:t>  </a:t>
            </a:r>
            <a:r>
              <a:rPr lang="en-US" altLang="en-US" b="1" u="sng">
                <a:solidFill>
                  <a:srgbClr val="336600"/>
                </a:solidFill>
                <a:latin typeface="Gill Sans MT" panose="020B0502020104020203" pitchFamily="34" charset="77"/>
              </a:rPr>
              <a:t>Words of Wisdom </a:t>
            </a:r>
          </a:p>
          <a:p>
            <a:pPr>
              <a:lnSpc>
                <a:spcPct val="40000"/>
              </a:lnSpc>
              <a:buFontTx/>
              <a:buNone/>
            </a:pPr>
            <a:endParaRPr lang="en-US" altLang="en-US" b="1" u="sng">
              <a:solidFill>
                <a:srgbClr val="336600"/>
              </a:solidFill>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Naomi’s joy is the triumphal ending to one chapter of the story which goes on through succeeding generations. Ruth and Boaz’ son was Obed, who was the father of Jesse, who was the father of David and the ancestor of Jesus. Naomi was given the opportunity to help guide the ancestor of the coming Savior, Jesus Christ. Her joy was complete as she rejoiced over the filling of her life once more.</a:t>
            </a:r>
          </a:p>
        </p:txBody>
      </p:sp>
      <p:pic>
        <p:nvPicPr>
          <p:cNvPr id="14340" name="Picture 4" descr="Naomi2">
            <a:extLst>
              <a:ext uri="{FF2B5EF4-FFF2-40B4-BE49-F238E27FC236}">
                <a16:creationId xmlns:a16="http://schemas.microsoft.com/office/drawing/2014/main" id="{599B97FA-D86C-1B4F-B868-5C1147B56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30929B9B-5885-1D45-BF30-AE694F465A55}"/>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pic>
        <p:nvPicPr>
          <p:cNvPr id="14342" name="Picture 6" descr="f212074_2850">
            <a:extLst>
              <a:ext uri="{FF2B5EF4-FFF2-40B4-BE49-F238E27FC236}">
                <a16:creationId xmlns:a16="http://schemas.microsoft.com/office/drawing/2014/main" id="{3B56B2D9-72D7-7246-B5E0-D2E8DB595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066800"/>
            <a:ext cx="2476500" cy="330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9D2DC0C3-4EDF-3846-9ADC-64616002EAEE}"/>
              </a:ext>
            </a:extLst>
          </p:cNvPr>
          <p:cNvSpPr>
            <a:spLocks noGrp="1" noChangeArrowheads="1"/>
          </p:cNvSpPr>
          <p:nvPr>
            <p:ph type="body" idx="1"/>
          </p:nvPr>
        </p:nvSpPr>
        <p:spPr>
          <a:xfrm>
            <a:off x="228600" y="1447800"/>
            <a:ext cx="8229600" cy="4525963"/>
          </a:xfrm>
        </p:spPr>
        <p:txBody>
          <a:bodyPr/>
          <a:lstStyle/>
          <a:p>
            <a:pPr algn="ctr">
              <a:buFontTx/>
              <a:buNone/>
            </a:pPr>
            <a:r>
              <a:rPr lang="en-US" altLang="en-US" sz="4000" b="1">
                <a:solidFill>
                  <a:srgbClr val="336600"/>
                </a:solidFill>
                <a:latin typeface="Edwardian Script ITC" panose="030303020407070D0804" pitchFamily="66" charset="77"/>
              </a:rPr>
              <a:t>My Prayer for Today</a:t>
            </a:r>
          </a:p>
          <a:p>
            <a:pPr algn="ctr">
              <a:buFontTx/>
              <a:buNone/>
            </a:pPr>
            <a:endParaRPr lang="en-US" altLang="en-US" sz="1400" b="1">
              <a:solidFill>
                <a:srgbClr val="336600"/>
              </a:solidFill>
              <a:latin typeface="Edwardian Script ITC" panose="030303020407070D0804" pitchFamily="66" charset="77"/>
            </a:endParaRPr>
          </a:p>
          <a:p>
            <a:pPr algn="ctr">
              <a:lnSpc>
                <a:spcPct val="120000"/>
              </a:lnSpc>
              <a:buFontTx/>
              <a:buNone/>
            </a:pPr>
            <a:r>
              <a:rPr lang="en-US" altLang="en-US" sz="2800">
                <a:latin typeface="Gill Sans MT" panose="020B0502020104020203" pitchFamily="34" charset="77"/>
              </a:rPr>
              <a:t>Thank You, Father, for this illustration of the love that is possible between two generations. May I also be a mentor to the younger members of my family and always demonstrate your love.</a:t>
            </a:r>
          </a:p>
        </p:txBody>
      </p:sp>
      <p:pic>
        <p:nvPicPr>
          <p:cNvPr id="15364" name="Picture 4" descr="Naomi2">
            <a:extLst>
              <a:ext uri="{FF2B5EF4-FFF2-40B4-BE49-F238E27FC236}">
                <a16:creationId xmlns:a16="http://schemas.microsoft.com/office/drawing/2014/main" id="{E1515AEE-569F-484B-9CC7-62D679113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93FC4052-D549-2F46-A3BE-099595F765F7}"/>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E9213DE9-63A8-BF45-850A-5F528F3C28E0}"/>
              </a:ext>
            </a:extLst>
          </p:cNvPr>
          <p:cNvSpPr>
            <a:spLocks noGrp="1" noChangeArrowheads="1"/>
          </p:cNvSpPr>
          <p:nvPr>
            <p:ph type="body" idx="1"/>
          </p:nvPr>
        </p:nvSpPr>
        <p:spPr>
          <a:xfrm>
            <a:off x="457200" y="1219200"/>
            <a:ext cx="8229600" cy="4525963"/>
          </a:xfrm>
        </p:spPr>
        <p:txBody>
          <a:bodyPr/>
          <a:lstStyle/>
          <a:p>
            <a:pPr algn="ctr">
              <a:buFontTx/>
              <a:buNone/>
            </a:pPr>
            <a:r>
              <a:rPr lang="en-US" altLang="en-US" sz="4000" b="1">
                <a:solidFill>
                  <a:srgbClr val="336600"/>
                </a:solidFill>
                <a:latin typeface="Edwardian Script ITC" panose="030303020407070D0804" pitchFamily="66" charset="77"/>
              </a:rPr>
              <a:t>Sharing</a:t>
            </a:r>
          </a:p>
          <a:p>
            <a:pPr algn="ctr">
              <a:lnSpc>
                <a:spcPct val="120000"/>
              </a:lnSpc>
              <a:buFontTx/>
              <a:buNone/>
            </a:pPr>
            <a:r>
              <a:rPr lang="en-US" altLang="en-US"/>
              <a:t>   </a:t>
            </a:r>
            <a:r>
              <a:rPr lang="en-US" altLang="en-US" sz="2800">
                <a:latin typeface="Gill Sans MT" panose="020B0502020104020203" pitchFamily="34" charset="77"/>
              </a:rPr>
              <a:t>Do something nice to surprise your mother-in-law or daughter-in-law (or, if you have neither, for some other relative.)</a:t>
            </a:r>
          </a:p>
          <a:p>
            <a:pPr algn="ctr">
              <a:lnSpc>
                <a:spcPct val="120000"/>
              </a:lnSpc>
              <a:buFontTx/>
              <a:buNone/>
            </a:pPr>
            <a:r>
              <a:rPr lang="en-US" altLang="en-US" sz="2800">
                <a:latin typeface="Gill Sans MT" panose="020B0502020104020203" pitchFamily="34" charset="77"/>
              </a:rPr>
              <a:t>   In your circle of influence, be open to the possibilities of mentoring a younger woman in her Christian growth and, perhaps, her professional life.   </a:t>
            </a:r>
          </a:p>
        </p:txBody>
      </p:sp>
      <p:pic>
        <p:nvPicPr>
          <p:cNvPr id="16388" name="Picture 4" descr="Naomi2">
            <a:extLst>
              <a:ext uri="{FF2B5EF4-FFF2-40B4-BE49-F238E27FC236}">
                <a16:creationId xmlns:a16="http://schemas.microsoft.com/office/drawing/2014/main" id="{86B3148D-647A-3E49-9648-33EFCADCE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a:extLst>
              <a:ext uri="{FF2B5EF4-FFF2-40B4-BE49-F238E27FC236}">
                <a16:creationId xmlns:a16="http://schemas.microsoft.com/office/drawing/2014/main" id="{17ED927D-642A-824F-83BD-F8EECB0AA0A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90BB909-81E3-6741-B0B6-842DB5629873}"/>
              </a:ext>
            </a:extLst>
          </p:cNvPr>
          <p:cNvSpPr>
            <a:spLocks noGrp="1" noChangeArrowheads="1"/>
          </p:cNvSpPr>
          <p:nvPr>
            <p:ph type="body" idx="1"/>
          </p:nvPr>
        </p:nvSpPr>
        <p:spPr>
          <a:xfrm>
            <a:off x="381000" y="1341438"/>
            <a:ext cx="6324600" cy="4525962"/>
          </a:xfrm>
        </p:spPr>
        <p:txBody>
          <a:bodyPr/>
          <a:lstStyle/>
          <a:p>
            <a:pPr>
              <a:buFontTx/>
              <a:buNone/>
            </a:pPr>
            <a:r>
              <a:rPr lang="en-US" altLang="en-US" b="1">
                <a:solidFill>
                  <a:srgbClr val="336600"/>
                </a:solidFill>
                <a:latin typeface="Gill Sans MT" panose="020B0502020104020203" pitchFamily="34" charset="77"/>
              </a:rPr>
              <a:t>   Introduction</a:t>
            </a:r>
          </a:p>
          <a:p>
            <a:pPr>
              <a:buFontTx/>
              <a:buNone/>
            </a:pPr>
            <a:r>
              <a:rPr lang="en-US" altLang="en-US" sz="2800">
                <a:latin typeface="Gill Sans MT" panose="020B0502020104020203" pitchFamily="34" charset="77"/>
              </a:rPr>
              <a:t>   God’s faithfulness in restoring to fullness an empty life is revealed more clearly in this story than in any other biblical account.</a:t>
            </a:r>
          </a:p>
          <a:p>
            <a:pPr>
              <a:buFontTx/>
              <a:buNone/>
            </a:pPr>
            <a:r>
              <a:rPr lang="en-US" altLang="en-US" sz="2800">
                <a:latin typeface="Gill Sans MT" panose="020B0502020104020203" pitchFamily="34" charset="77"/>
              </a:rPr>
              <a:t>   Naomi certainly had no idea of what was in store. On her return to Bethlehem, she asked the people to call her Mara, meaning “bitterness.” This gives us some idea of how she felt after her loss.</a:t>
            </a:r>
          </a:p>
        </p:txBody>
      </p:sp>
      <p:pic>
        <p:nvPicPr>
          <p:cNvPr id="3076" name="Picture 4" descr="Naomi2">
            <a:extLst>
              <a:ext uri="{FF2B5EF4-FFF2-40B4-BE49-F238E27FC236}">
                <a16:creationId xmlns:a16="http://schemas.microsoft.com/office/drawing/2014/main" id="{CC28AD2E-B35E-3145-AE09-F88F4B110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8B59869A-76FB-E74D-8F1C-CFA983F76EB2}"/>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sp>
        <p:nvSpPr>
          <p:cNvPr id="3078" name="Rectangle 6">
            <a:extLst>
              <a:ext uri="{FF2B5EF4-FFF2-40B4-BE49-F238E27FC236}">
                <a16:creationId xmlns:a16="http://schemas.microsoft.com/office/drawing/2014/main" id="{DE15455F-9649-C042-9A35-AF53DE2C44E6}"/>
              </a:ext>
            </a:extLst>
          </p:cNvPr>
          <p:cNvSpPr>
            <a:spLocks noChangeArrowheads="1"/>
          </p:cNvSpPr>
          <p:nvPr/>
        </p:nvSpPr>
        <p:spPr bwMode="auto">
          <a:xfrm>
            <a:off x="304800" y="709613"/>
            <a:ext cx="3322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bg1"/>
                </a:solidFill>
              </a:rPr>
              <a:t>Key Scripture: The Book of Ruth</a:t>
            </a:r>
          </a:p>
        </p:txBody>
      </p:sp>
      <p:pic>
        <p:nvPicPr>
          <p:cNvPr id="3079" name="Picture 7" descr="f212074_2850">
            <a:extLst>
              <a:ext uri="{FF2B5EF4-FFF2-40B4-BE49-F238E27FC236}">
                <a16:creationId xmlns:a16="http://schemas.microsoft.com/office/drawing/2014/main" id="{F408D2EF-07DD-3C4F-88E8-9B52CEABF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066800"/>
            <a:ext cx="2476500" cy="330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899603B-F4A8-6A47-9696-BA9FA4B5827E}"/>
              </a:ext>
            </a:extLst>
          </p:cNvPr>
          <p:cNvSpPr>
            <a:spLocks noGrp="1" noChangeArrowheads="1"/>
          </p:cNvSpPr>
          <p:nvPr>
            <p:ph type="body" idx="1"/>
          </p:nvPr>
        </p:nvSpPr>
        <p:spPr>
          <a:xfrm>
            <a:off x="457200" y="1600200"/>
            <a:ext cx="5943600" cy="4525963"/>
          </a:xfrm>
        </p:spPr>
        <p:txBody>
          <a:bodyPr/>
          <a:lstStyle/>
          <a:p>
            <a:pPr>
              <a:lnSpc>
                <a:spcPct val="120000"/>
              </a:lnSpc>
              <a:buFontTx/>
              <a:buNone/>
            </a:pPr>
            <a:r>
              <a:rPr lang="en-US" altLang="en-US" sz="2800"/>
              <a:t>   </a:t>
            </a:r>
            <a:r>
              <a:rPr lang="en-US" altLang="en-US" sz="2800">
                <a:latin typeface="Gill Sans MT" panose="020B0502020104020203" pitchFamily="34" charset="77"/>
              </a:rPr>
              <a:t>Like Naomi, we may at times have trouble recognizing God’s goodness and His faithfulness. But He is still with us, no matter what the circumstances.</a:t>
            </a:r>
          </a:p>
        </p:txBody>
      </p:sp>
      <p:pic>
        <p:nvPicPr>
          <p:cNvPr id="4100" name="Picture 4" descr="Naomi2">
            <a:extLst>
              <a:ext uri="{FF2B5EF4-FFF2-40B4-BE49-F238E27FC236}">
                <a16:creationId xmlns:a16="http://schemas.microsoft.com/office/drawing/2014/main" id="{01164F78-E70A-2243-8771-36A002F21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0028E506-98B8-0A42-B22A-7023A54DB2AA}"/>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pic>
        <p:nvPicPr>
          <p:cNvPr id="4102" name="Picture 6" descr="f212074_2850">
            <a:extLst>
              <a:ext uri="{FF2B5EF4-FFF2-40B4-BE49-F238E27FC236}">
                <a16:creationId xmlns:a16="http://schemas.microsoft.com/office/drawing/2014/main" id="{630E4BD9-3814-D44A-A637-57B333C1D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066800"/>
            <a:ext cx="2476500" cy="330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853BF843-5E1D-594B-985F-556A73A042E3}"/>
              </a:ext>
            </a:extLst>
          </p:cNvPr>
          <p:cNvSpPr>
            <a:spLocks noGrp="1" noChangeArrowheads="1"/>
          </p:cNvSpPr>
          <p:nvPr>
            <p:ph type="body" idx="1"/>
          </p:nvPr>
        </p:nvSpPr>
        <p:spPr/>
        <p:txBody>
          <a:bodyPr/>
          <a:lstStyle/>
          <a:p>
            <a:pPr>
              <a:buFontTx/>
              <a:buNone/>
            </a:pPr>
            <a:r>
              <a:rPr lang="en-US" altLang="en-US" u="sng">
                <a:solidFill>
                  <a:srgbClr val="336600"/>
                </a:solidFill>
                <a:latin typeface="Gill Sans MT" panose="020B0502020104020203" pitchFamily="34" charset="77"/>
              </a:rPr>
              <a:t>Discover</a:t>
            </a:r>
          </a:p>
          <a:p>
            <a:pPr>
              <a:lnSpc>
                <a:spcPct val="20000"/>
              </a:lnSpc>
              <a:buFontTx/>
              <a:buNone/>
            </a:pPr>
            <a:endParaRPr lang="en-US" altLang="en-US" u="sng">
              <a:solidFill>
                <a:srgbClr val="336600"/>
              </a:solidFill>
              <a:latin typeface="Gill Sans MT" panose="020B0502020104020203" pitchFamily="34" charset="77"/>
            </a:endParaRPr>
          </a:p>
          <a:p>
            <a:pPr>
              <a:lnSpc>
                <a:spcPct val="140000"/>
              </a:lnSpc>
              <a:buFontTx/>
              <a:buNone/>
            </a:pPr>
            <a:r>
              <a:rPr lang="en-US" altLang="en-US" sz="2800">
                <a:latin typeface="Gill Sans MT" panose="020B0502020104020203" pitchFamily="34" charset="77"/>
              </a:rPr>
              <a:t>* Her Joy</a:t>
            </a:r>
          </a:p>
          <a:p>
            <a:pPr>
              <a:lnSpc>
                <a:spcPct val="140000"/>
              </a:lnSpc>
              <a:buFontTx/>
              <a:buNone/>
            </a:pPr>
            <a:r>
              <a:rPr lang="en-US" altLang="en-US" sz="2800">
                <a:latin typeface="Gill Sans MT" panose="020B0502020104020203" pitchFamily="34" charset="77"/>
              </a:rPr>
              <a:t>* Her Discouragement and Bitterness</a:t>
            </a:r>
          </a:p>
          <a:p>
            <a:pPr>
              <a:lnSpc>
                <a:spcPct val="140000"/>
              </a:lnSpc>
              <a:buFontTx/>
              <a:buNone/>
            </a:pPr>
            <a:r>
              <a:rPr lang="en-US" altLang="en-US" sz="2800">
                <a:latin typeface="Gill Sans MT" panose="020B0502020104020203" pitchFamily="34" charset="77"/>
              </a:rPr>
              <a:t>* Her Wisdom</a:t>
            </a:r>
          </a:p>
        </p:txBody>
      </p:sp>
      <p:pic>
        <p:nvPicPr>
          <p:cNvPr id="5124" name="Picture 4" descr="Naomi2">
            <a:extLst>
              <a:ext uri="{FF2B5EF4-FFF2-40B4-BE49-F238E27FC236}">
                <a16:creationId xmlns:a16="http://schemas.microsoft.com/office/drawing/2014/main" id="{032384CC-6018-084F-A956-97CFC4019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CE9D5125-1FE7-4E49-A9FB-D5E6326CC681}"/>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pic>
        <p:nvPicPr>
          <p:cNvPr id="5126" name="Picture 6" descr="f212074_2850">
            <a:extLst>
              <a:ext uri="{FF2B5EF4-FFF2-40B4-BE49-F238E27FC236}">
                <a16:creationId xmlns:a16="http://schemas.microsoft.com/office/drawing/2014/main" id="{A548B576-4CE4-A541-ACD8-66EBEF284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066800"/>
            <a:ext cx="2476500" cy="330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AF09D37-8643-C14A-9E92-ABA0EA97A36C}"/>
              </a:ext>
            </a:extLst>
          </p:cNvPr>
          <p:cNvSpPr>
            <a:spLocks noGrp="1" noChangeArrowheads="1"/>
          </p:cNvSpPr>
          <p:nvPr>
            <p:ph type="title"/>
          </p:nvPr>
        </p:nvSpPr>
        <p:spPr/>
        <p:txBody>
          <a:bodyPr/>
          <a:lstStyle/>
          <a:p>
            <a:endParaRPr lang="en-US" altLang="en-US"/>
          </a:p>
        </p:txBody>
      </p:sp>
      <p:sp>
        <p:nvSpPr>
          <p:cNvPr id="6147" name="Rectangle 3">
            <a:extLst>
              <a:ext uri="{FF2B5EF4-FFF2-40B4-BE49-F238E27FC236}">
                <a16:creationId xmlns:a16="http://schemas.microsoft.com/office/drawing/2014/main" id="{7792F8D3-E0FC-D14B-9523-4B5658590B3E}"/>
              </a:ext>
            </a:extLst>
          </p:cNvPr>
          <p:cNvSpPr>
            <a:spLocks noGrp="1" noChangeArrowheads="1"/>
          </p:cNvSpPr>
          <p:nvPr>
            <p:ph type="body" idx="1"/>
          </p:nvPr>
        </p:nvSpPr>
        <p:spPr>
          <a:xfrm>
            <a:off x="304800" y="1600200"/>
            <a:ext cx="8686800" cy="4525963"/>
          </a:xfrm>
        </p:spPr>
        <p:txBody>
          <a:bodyPr/>
          <a:lstStyle/>
          <a:p>
            <a:pPr marL="533400" indent="-533400">
              <a:lnSpc>
                <a:spcPct val="80000"/>
              </a:lnSpc>
              <a:buFontTx/>
              <a:buNone/>
            </a:pPr>
            <a:r>
              <a:rPr lang="en-US" altLang="en-US" sz="2800" b="1" u="sng">
                <a:solidFill>
                  <a:srgbClr val="336600"/>
                </a:solidFill>
                <a:latin typeface="Gill Sans MT" panose="020B0502020104020203" pitchFamily="34" charset="77"/>
              </a:rPr>
              <a:t>Going Deeper</a:t>
            </a:r>
          </a:p>
          <a:p>
            <a:pPr marL="533400" indent="-533400">
              <a:lnSpc>
                <a:spcPct val="20000"/>
              </a:lnSpc>
              <a:buFontTx/>
              <a:buNone/>
            </a:pPr>
            <a:endParaRPr lang="en-US" altLang="en-US" sz="2800" b="1" u="sng">
              <a:solidFill>
                <a:srgbClr val="336600"/>
              </a:solidFill>
              <a:latin typeface="Gill Sans MT" panose="020B0502020104020203" pitchFamily="34" charset="77"/>
            </a:endParaRPr>
          </a:p>
          <a:p>
            <a:pPr marL="533400" indent="-533400">
              <a:lnSpc>
                <a:spcPct val="90000"/>
              </a:lnSpc>
              <a:buFontTx/>
              <a:buAutoNum type="arabicPeriod"/>
            </a:pPr>
            <a:r>
              <a:rPr lang="en-US" altLang="en-US" sz="2800">
                <a:latin typeface="Gill Sans MT" panose="020B0502020104020203" pitchFamily="34" charset="77"/>
              </a:rPr>
              <a:t>Read the background story of Naomi and her family found in </a:t>
            </a:r>
            <a:r>
              <a:rPr lang="en-US" altLang="en-US" sz="2400">
                <a:latin typeface="Gill Sans MT" panose="020B0502020104020203" pitchFamily="34" charset="77"/>
              </a:rPr>
              <a:t>Ruth 1:1-5.</a:t>
            </a:r>
          </a:p>
          <a:p>
            <a:pPr marL="533400" indent="-533400">
              <a:lnSpc>
                <a:spcPct val="40000"/>
              </a:lnSpc>
              <a:buFontTx/>
              <a:buNone/>
            </a:pPr>
            <a:endParaRPr lang="en-US" altLang="en-US" sz="2400">
              <a:latin typeface="Gill Sans MT" panose="020B0502020104020203" pitchFamily="34" charset="77"/>
            </a:endParaRPr>
          </a:p>
          <a:p>
            <a:pPr marL="533400" indent="-533400">
              <a:lnSpc>
                <a:spcPct val="90000"/>
              </a:lnSpc>
              <a:buFontTx/>
              <a:buNone/>
            </a:pPr>
            <a:r>
              <a:rPr lang="en-US" altLang="en-US" sz="2800">
                <a:latin typeface="Gill Sans MT" panose="020B0502020104020203" pitchFamily="34" charset="77"/>
              </a:rPr>
              <a:t>2.  Alone and grieving, Naomi decided to go home to her native land. Who chose to go with her? </a:t>
            </a:r>
            <a:r>
              <a:rPr lang="en-US" altLang="en-US" sz="2000">
                <a:latin typeface="Gill Sans MT" panose="020B0502020104020203" pitchFamily="34" charset="77"/>
              </a:rPr>
              <a:t>(Ruth 1:6-7)</a:t>
            </a:r>
          </a:p>
          <a:p>
            <a:pPr marL="533400" indent="-533400">
              <a:lnSpc>
                <a:spcPct val="80000"/>
              </a:lnSpc>
              <a:buFontTx/>
              <a:buNone/>
            </a:pPr>
            <a:endParaRPr lang="en-US" altLang="en-US" sz="2000">
              <a:latin typeface="Gill Sans MT" panose="020B0502020104020203" pitchFamily="34" charset="77"/>
            </a:endParaRPr>
          </a:p>
          <a:p>
            <a:pPr marL="533400" indent="-533400">
              <a:lnSpc>
                <a:spcPct val="90000"/>
              </a:lnSpc>
              <a:buFontTx/>
              <a:buNone/>
            </a:pPr>
            <a:r>
              <a:rPr lang="en-US" altLang="en-US" sz="2800">
                <a:latin typeface="Gill Sans MT" panose="020B0502020104020203" pitchFamily="34" charset="77"/>
              </a:rPr>
              <a:t>3.  With Naomi’s encouragement, Orpah kissed her mother-in-law goodby and returned to Moab. </a:t>
            </a:r>
            <a:r>
              <a:rPr lang="en-US" altLang="en-US" sz="2000">
                <a:latin typeface="Gill Sans MT" panose="020B0502020104020203" pitchFamily="34" charset="77"/>
              </a:rPr>
              <a:t>(Ruth 1:8-15).</a:t>
            </a:r>
            <a:r>
              <a:rPr lang="en-US" altLang="en-US" sz="2800">
                <a:latin typeface="Gill Sans MT" panose="020B0502020104020203" pitchFamily="34" charset="77"/>
              </a:rPr>
              <a:t> How do you think Orpah felt as she left Naomi, whom she evidently loved?</a:t>
            </a:r>
          </a:p>
        </p:txBody>
      </p:sp>
      <p:pic>
        <p:nvPicPr>
          <p:cNvPr id="6148" name="Picture 4" descr="Naomi2">
            <a:extLst>
              <a:ext uri="{FF2B5EF4-FFF2-40B4-BE49-F238E27FC236}">
                <a16:creationId xmlns:a16="http://schemas.microsoft.com/office/drawing/2014/main" id="{6F5B4AFA-EC0A-6D42-A8EB-86E165752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C83A9E8C-FC8B-CB42-A080-D9CB99DCBDD4}"/>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8F297E9D-42C5-814E-A9F5-03E52D3BB808}"/>
              </a:ext>
            </a:extLst>
          </p:cNvPr>
          <p:cNvSpPr>
            <a:spLocks noGrp="1" noChangeArrowheads="1"/>
          </p:cNvSpPr>
          <p:nvPr>
            <p:ph type="body" idx="1"/>
          </p:nvPr>
        </p:nvSpPr>
        <p:spPr>
          <a:xfrm>
            <a:off x="457200" y="1219200"/>
            <a:ext cx="8229600" cy="4525963"/>
          </a:xfrm>
        </p:spPr>
        <p:txBody>
          <a:bodyPr/>
          <a:lstStyle/>
          <a:p>
            <a:pPr>
              <a:lnSpc>
                <a:spcPct val="90000"/>
              </a:lnSpc>
              <a:buFontTx/>
              <a:buNone/>
            </a:pPr>
            <a:r>
              <a:rPr lang="en-US" altLang="en-US" sz="2800">
                <a:latin typeface="Gill Sans MT" panose="020B0502020104020203" pitchFamily="34" charset="77"/>
              </a:rPr>
              <a:t>   4. Ruth chose to stay with Naomi, and her words of love are often repeated in wedding vows. However, these words of love were said by a daughter-in-law to her mother-in-law. (Ruth 1:16-17) What do these words suggest about the devotion between these two women?</a:t>
            </a:r>
          </a:p>
          <a:p>
            <a:pPr>
              <a:lnSpc>
                <a:spcPct val="3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   </a:t>
            </a:r>
            <a:r>
              <a:rPr lang="en-US" altLang="en-US" sz="2400" b="1">
                <a:solidFill>
                  <a:srgbClr val="336600"/>
                </a:solidFill>
                <a:latin typeface="Gill Sans MT" panose="020B0502020104020203" pitchFamily="34" charset="77"/>
              </a:rPr>
              <a:t>Note:</a:t>
            </a:r>
            <a:r>
              <a:rPr lang="en-US" altLang="en-US" sz="2400">
                <a:solidFill>
                  <a:srgbClr val="336600"/>
                </a:solidFill>
                <a:latin typeface="Gill Sans MT" panose="020B0502020104020203" pitchFamily="34" charset="77"/>
              </a:rPr>
              <a:t> Ruth and Naomi returned to Bethlehem where they were greeted with excitement. But Naomi’s grief overflowed as she said, “The Almighty hath dealt very bitterly with me.” (Ruth 1:20). She had left Bethlehem with a husband and two sons and now was returning without the three most important people in her life.</a:t>
            </a:r>
          </a:p>
        </p:txBody>
      </p:sp>
      <p:pic>
        <p:nvPicPr>
          <p:cNvPr id="7172" name="Picture 4" descr="Naomi2">
            <a:extLst>
              <a:ext uri="{FF2B5EF4-FFF2-40B4-BE49-F238E27FC236}">
                <a16:creationId xmlns:a16="http://schemas.microsoft.com/office/drawing/2014/main" id="{AD753133-16E3-CD49-9A5B-79BE33C37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415660AC-932A-5F4F-B0D8-EACA2453CF16}"/>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A98E866-1354-DB44-A758-8412D49021C2}"/>
              </a:ext>
            </a:extLst>
          </p:cNvPr>
          <p:cNvSpPr>
            <a:spLocks noGrp="1" noChangeArrowheads="1"/>
          </p:cNvSpPr>
          <p:nvPr>
            <p:ph type="title"/>
          </p:nvPr>
        </p:nvSpPr>
        <p:spPr/>
        <p:txBody>
          <a:bodyPr/>
          <a:lstStyle/>
          <a:p>
            <a:endParaRPr lang="en-US" altLang="en-US"/>
          </a:p>
        </p:txBody>
      </p:sp>
      <p:sp>
        <p:nvSpPr>
          <p:cNvPr id="8195" name="Rectangle 3">
            <a:extLst>
              <a:ext uri="{FF2B5EF4-FFF2-40B4-BE49-F238E27FC236}">
                <a16:creationId xmlns:a16="http://schemas.microsoft.com/office/drawing/2014/main" id="{F8EBEA55-990F-954E-9D62-B88C9CD6CE0B}"/>
              </a:ext>
            </a:extLst>
          </p:cNvPr>
          <p:cNvSpPr>
            <a:spLocks noGrp="1" noChangeArrowheads="1"/>
          </p:cNvSpPr>
          <p:nvPr>
            <p:ph type="body" idx="1"/>
          </p:nvPr>
        </p:nvSpPr>
        <p:spPr/>
        <p:txBody>
          <a:bodyPr/>
          <a:lstStyle/>
          <a:p>
            <a:pPr>
              <a:buFontTx/>
              <a:buNone/>
            </a:pPr>
            <a:r>
              <a:rPr lang="en-US" altLang="en-US" sz="2800">
                <a:latin typeface="Gill Sans MT" panose="020B0502020104020203" pitchFamily="34" charset="77"/>
              </a:rPr>
              <a:t>5. What did Ruth suggest she could do to provide food for the two of them? How did Naomi encourage Ruth’s plan? </a:t>
            </a:r>
            <a:r>
              <a:rPr lang="en-US" altLang="en-US" sz="2000">
                <a:latin typeface="Gill Sans MT" panose="020B0502020104020203" pitchFamily="34" charset="77"/>
              </a:rPr>
              <a:t>(Ruth 2:2-3)</a:t>
            </a:r>
          </a:p>
          <a:p>
            <a:pPr>
              <a:lnSpc>
                <a:spcPct val="40000"/>
              </a:lnSpc>
              <a:buFontTx/>
              <a:buNone/>
            </a:pPr>
            <a:endParaRPr lang="en-US" altLang="en-US" sz="2000">
              <a:latin typeface="Gill Sans MT" panose="020B0502020104020203" pitchFamily="34" charset="77"/>
            </a:endParaRPr>
          </a:p>
          <a:p>
            <a:pPr>
              <a:lnSpc>
                <a:spcPct val="120000"/>
              </a:lnSpc>
              <a:buFontTx/>
              <a:buNone/>
            </a:pPr>
            <a:r>
              <a:rPr lang="en-US" altLang="en-US">
                <a:latin typeface="Gill Sans MT" panose="020B0502020104020203" pitchFamily="34" charset="77"/>
              </a:rPr>
              <a:t>   </a:t>
            </a:r>
            <a:r>
              <a:rPr lang="en-US" altLang="en-US" sz="2400" b="1">
                <a:solidFill>
                  <a:srgbClr val="336600"/>
                </a:solidFill>
                <a:latin typeface="Gill Sans MT" panose="020B0502020104020203" pitchFamily="34" charset="77"/>
              </a:rPr>
              <a:t>Note:</a:t>
            </a:r>
            <a:r>
              <a:rPr lang="en-US" altLang="en-US" sz="2400">
                <a:solidFill>
                  <a:srgbClr val="336600"/>
                </a:solidFill>
                <a:latin typeface="Gill Sans MT" panose="020B0502020104020203" pitchFamily="34" charset="77"/>
              </a:rPr>
              <a:t> As Ruth was gleaning in the fields, Boaz took note of her and instructed the men not to touch her and also to leave extra grain for her to glean. Boaz continued to show favoritism to Ruth and made certain that she went home with an ample supply of grain each evening. </a:t>
            </a:r>
            <a:r>
              <a:rPr lang="en-US" altLang="en-US" sz="2000">
                <a:solidFill>
                  <a:srgbClr val="336600"/>
                </a:solidFill>
                <a:latin typeface="Gill Sans MT" panose="020B0502020104020203" pitchFamily="34" charset="77"/>
              </a:rPr>
              <a:t>(Ruth 2:8-23)</a:t>
            </a:r>
          </a:p>
        </p:txBody>
      </p:sp>
      <p:pic>
        <p:nvPicPr>
          <p:cNvPr id="8196" name="Picture 4" descr="Naomi2">
            <a:extLst>
              <a:ext uri="{FF2B5EF4-FFF2-40B4-BE49-F238E27FC236}">
                <a16:creationId xmlns:a16="http://schemas.microsoft.com/office/drawing/2014/main" id="{441A8BE2-9370-B94F-AE56-3B51FB209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A0014606-61EA-D840-A088-258453DE1577}"/>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81E5DB4-F432-7F46-9694-7482BABCA187}"/>
              </a:ext>
            </a:extLst>
          </p:cNvPr>
          <p:cNvSpPr>
            <a:spLocks noGrp="1" noChangeArrowheads="1"/>
          </p:cNvSpPr>
          <p:nvPr>
            <p:ph type="body" idx="1"/>
          </p:nvPr>
        </p:nvSpPr>
        <p:spPr>
          <a:xfrm>
            <a:off x="457200" y="1600200"/>
            <a:ext cx="6324600" cy="4525963"/>
          </a:xfrm>
        </p:spPr>
        <p:txBody>
          <a:bodyPr/>
          <a:lstStyle/>
          <a:p>
            <a:pPr>
              <a:buFontTx/>
              <a:buNone/>
            </a:pPr>
            <a:r>
              <a:rPr lang="en-US" altLang="en-US" sz="2800">
                <a:latin typeface="Gill Sans MT" panose="020B0502020104020203" pitchFamily="34" charset="77"/>
              </a:rPr>
              <a:t>   6. Naomi then did something we probably would not expect of her. Perhaps she saw a glimmer of hope that their lives could become more secure and comfortable. She gave Ruth instructions as to how to approach Boaz at night. (Ruth 3:1-7) Although it seems unusual to us, given the customs of that time this was not an unusual approach.</a:t>
            </a:r>
          </a:p>
        </p:txBody>
      </p:sp>
      <p:pic>
        <p:nvPicPr>
          <p:cNvPr id="9220" name="Picture 4" descr="Naomi2">
            <a:extLst>
              <a:ext uri="{FF2B5EF4-FFF2-40B4-BE49-F238E27FC236}">
                <a16:creationId xmlns:a16="http://schemas.microsoft.com/office/drawing/2014/main" id="{1DE8BB73-3058-4F4F-9612-9AA248E04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2AF239A3-ADB7-174B-B9DD-064BA31B1898}"/>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pic>
        <p:nvPicPr>
          <p:cNvPr id="9222" name="Picture 6" descr="f212074_2850">
            <a:extLst>
              <a:ext uri="{FF2B5EF4-FFF2-40B4-BE49-F238E27FC236}">
                <a16:creationId xmlns:a16="http://schemas.microsoft.com/office/drawing/2014/main" id="{6C3460A7-8331-DD45-A44F-98ED60910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113" y="1066800"/>
            <a:ext cx="2401887"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ABAAE18-4E21-9349-9B4C-B837D56F3D7A}"/>
              </a:ext>
            </a:extLst>
          </p:cNvPr>
          <p:cNvSpPr>
            <a:spLocks noGrp="1" noChangeArrowheads="1"/>
          </p:cNvSpPr>
          <p:nvPr>
            <p:ph type="title"/>
          </p:nvPr>
        </p:nvSpPr>
        <p:spPr/>
        <p:txBody>
          <a:bodyPr/>
          <a:lstStyle/>
          <a:p>
            <a:endParaRPr lang="en-US" altLang="en-US"/>
          </a:p>
        </p:txBody>
      </p:sp>
      <p:sp>
        <p:nvSpPr>
          <p:cNvPr id="10243" name="Rectangle 3">
            <a:extLst>
              <a:ext uri="{FF2B5EF4-FFF2-40B4-BE49-F238E27FC236}">
                <a16:creationId xmlns:a16="http://schemas.microsoft.com/office/drawing/2014/main" id="{F3F1CC85-4E5C-EF46-983E-24830E2AC075}"/>
              </a:ext>
            </a:extLst>
          </p:cNvPr>
          <p:cNvSpPr>
            <a:spLocks noGrp="1" noChangeArrowheads="1"/>
          </p:cNvSpPr>
          <p:nvPr>
            <p:ph type="body" idx="1"/>
          </p:nvPr>
        </p:nvSpPr>
        <p:spPr/>
        <p:txBody>
          <a:bodyPr/>
          <a:lstStyle/>
          <a:p>
            <a:pPr>
              <a:lnSpc>
                <a:spcPct val="90000"/>
              </a:lnSpc>
              <a:buFontTx/>
              <a:buNone/>
            </a:pPr>
            <a:r>
              <a:rPr lang="en-US" altLang="en-US" sz="2800">
                <a:latin typeface="Gill Sans MT" panose="020B0502020104020203" pitchFamily="34" charset="77"/>
              </a:rPr>
              <a:t>7. What were the results of Naomi’s instructions to Ruth? (Ruth 3:7-15)</a:t>
            </a:r>
          </a:p>
          <a:p>
            <a:pPr>
              <a:lnSpc>
                <a:spcPct val="50000"/>
              </a:lnSpc>
              <a:buFontTx/>
              <a:buNone/>
            </a:pPr>
            <a:r>
              <a:rPr lang="en-US" altLang="en-US" sz="2800">
                <a:latin typeface="Gill Sans MT" panose="020B0502020104020203" pitchFamily="34" charset="77"/>
              </a:rPr>
              <a:t> </a:t>
            </a:r>
          </a:p>
          <a:p>
            <a:pPr>
              <a:buFontTx/>
              <a:buNone/>
            </a:pPr>
            <a:r>
              <a:rPr lang="en-US" altLang="en-US" sz="2800">
                <a:latin typeface="Gill Sans MT" panose="020B0502020104020203" pitchFamily="34" charset="77"/>
              </a:rPr>
              <a:t>   </a:t>
            </a:r>
            <a:r>
              <a:rPr lang="en-US" altLang="en-US" sz="2400" b="1">
                <a:solidFill>
                  <a:srgbClr val="336600"/>
                </a:solidFill>
                <a:latin typeface="Gill Sans MT" panose="020B0502020104020203" pitchFamily="34" charset="77"/>
              </a:rPr>
              <a:t>Note:</a:t>
            </a:r>
            <a:r>
              <a:rPr lang="en-US" altLang="en-US" sz="2400">
                <a:solidFill>
                  <a:srgbClr val="336600"/>
                </a:solidFill>
                <a:latin typeface="Gill Sans MT" panose="020B0502020104020203" pitchFamily="34" charset="77"/>
              </a:rPr>
              <a:t> A kinsman was a near relative. In that culture and time, the nearest kinsman was expected to buy back the land, or “redeem it.” Along with the land came the responsibility of providing for the women who were the heirs. Boaz approached the kinsman and asked if he wished to redeem the land. The kinsman agreed to do so, but when he found out it would include taking Ruth to be his wife, he decided against it. Boaz assumed the role of kinsman, redeemed the land, and made Ruth his wife. (Ruth 4:1-10)</a:t>
            </a:r>
          </a:p>
        </p:txBody>
      </p:sp>
      <p:pic>
        <p:nvPicPr>
          <p:cNvPr id="10244" name="Picture 4" descr="Naomi2">
            <a:extLst>
              <a:ext uri="{FF2B5EF4-FFF2-40B4-BE49-F238E27FC236}">
                <a16:creationId xmlns:a16="http://schemas.microsoft.com/office/drawing/2014/main" id="{C6E9658C-DC06-1D43-99AF-39BAEF6F9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9FB9CFB2-00A2-3C4D-B364-F39834C513E3}"/>
              </a:ext>
            </a:extLst>
          </p:cNvPr>
          <p:cNvSpPr txBox="1">
            <a:spLocks noChangeArrowheads="1"/>
          </p:cNvSpPr>
          <p:nvPr/>
        </p:nvSpPr>
        <p:spPr bwMode="auto">
          <a:xfrm>
            <a:off x="3962400" y="1524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Naomi</a:t>
            </a:r>
          </a:p>
          <a:p>
            <a:pPr algn="ctr"/>
            <a:r>
              <a:rPr lang="en-US" altLang="en-US" sz="1200">
                <a:solidFill>
                  <a:srgbClr val="FFFFFF"/>
                </a:solidFill>
                <a:latin typeface="TrajanPro-Regular" charset="0"/>
              </a:rPr>
              <a:t>Her Name Means “My Joy”</a:t>
            </a: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1070</Words>
  <Application>Microsoft Macintosh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6</cp:revision>
  <dcterms:created xsi:type="dcterms:W3CDTF">2008-11-05T15:39:10Z</dcterms:created>
  <dcterms:modified xsi:type="dcterms:W3CDTF">2018-04-26T23:40:55Z</dcterms:modified>
</cp:coreProperties>
</file>